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7"/>
  </p:notesMasterIdLst>
  <p:sldIdLst>
    <p:sldId id="308" r:id="rId2"/>
    <p:sldId id="310" r:id="rId3"/>
    <p:sldId id="301" r:id="rId4"/>
    <p:sldId id="300" r:id="rId5"/>
    <p:sldId id="312" r:id="rId6"/>
    <p:sldId id="298" r:id="rId7"/>
    <p:sldId id="314" r:id="rId8"/>
    <p:sldId id="257" r:id="rId9"/>
    <p:sldId id="309" r:id="rId10"/>
    <p:sldId id="259" r:id="rId11"/>
    <p:sldId id="313" r:id="rId12"/>
    <p:sldId id="261" r:id="rId13"/>
    <p:sldId id="264" r:id="rId14"/>
    <p:sldId id="306" r:id="rId15"/>
    <p:sldId id="315" r:id="rId16"/>
    <p:sldId id="266" r:id="rId17"/>
    <p:sldId id="286" r:id="rId18"/>
    <p:sldId id="316" r:id="rId19"/>
    <p:sldId id="317" r:id="rId20"/>
    <p:sldId id="318" r:id="rId21"/>
    <p:sldId id="319" r:id="rId22"/>
    <p:sldId id="305" r:id="rId23"/>
    <p:sldId id="307" r:id="rId24"/>
    <p:sldId id="265" r:id="rId25"/>
    <p:sldId id="287" r:id="rId26"/>
    <p:sldId id="303" r:id="rId27"/>
    <p:sldId id="304" r:id="rId28"/>
    <p:sldId id="279" r:id="rId29"/>
    <p:sldId id="263" r:id="rId30"/>
    <p:sldId id="267" r:id="rId31"/>
    <p:sldId id="268" r:id="rId32"/>
    <p:sldId id="269" r:id="rId33"/>
    <p:sldId id="270" r:id="rId34"/>
    <p:sldId id="271" r:id="rId35"/>
    <p:sldId id="288" r:id="rId36"/>
    <p:sldId id="272" r:id="rId37"/>
    <p:sldId id="289" r:id="rId38"/>
    <p:sldId id="280" r:id="rId39"/>
    <p:sldId id="273" r:id="rId40"/>
    <p:sldId id="290" r:id="rId41"/>
    <p:sldId id="274" r:id="rId42"/>
    <p:sldId id="291" r:id="rId43"/>
    <p:sldId id="292" r:id="rId44"/>
    <p:sldId id="293" r:id="rId45"/>
    <p:sldId id="275" r:id="rId46"/>
    <p:sldId id="294" r:id="rId47"/>
    <p:sldId id="281" r:id="rId48"/>
    <p:sldId id="295" r:id="rId49"/>
    <p:sldId id="297" r:id="rId50"/>
    <p:sldId id="282" r:id="rId51"/>
    <p:sldId id="296" r:id="rId52"/>
    <p:sldId id="283" r:id="rId53"/>
    <p:sldId id="284" r:id="rId54"/>
    <p:sldId id="278" r:id="rId55"/>
    <p:sldId id="277" r:id="rId56"/>
  </p:sldIdLst>
  <p:sldSz cx="12192000" cy="6858000"/>
  <p:notesSz cx="6858000" cy="179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093" autoAdjust="0"/>
  </p:normalViewPr>
  <p:slideViewPr>
    <p:cSldViewPr snapToGrid="0">
      <p:cViewPr varScale="1">
        <p:scale>
          <a:sx n="58" d="100"/>
          <a:sy n="58" d="100"/>
        </p:scale>
        <p:origin x="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4AF5-7818-41A6-AFAF-22AC0E4E3518}" type="datetimeFigureOut">
              <a:rPr lang="en-US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02F12-8CB9-4D76-A48D-C4A5C982B700}" type="slidenum">
              <a:rPr lang="en-US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Welcome and thank you for coming</a:t>
            </a:r>
          </a:p>
          <a:p>
            <a:r>
              <a:rPr lang="en-US" dirty="0">
                <a:cs typeface="Calibri"/>
              </a:rPr>
              <a:t>- Introduction</a:t>
            </a:r>
          </a:p>
          <a:p>
            <a:r>
              <a:rPr lang="en-US" dirty="0"/>
              <a:t>- aims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-- introduce fundamentals</a:t>
            </a:r>
          </a:p>
          <a:p>
            <a:r>
              <a:rPr lang="en-US" dirty="0">
                <a:cs typeface="Calibri"/>
              </a:rPr>
              <a:t>-- build up confidence for self-study!!! Not as scary as the real-world version</a:t>
            </a:r>
          </a:p>
          <a:p>
            <a:r>
              <a:rPr lang="en-US" dirty="0">
                <a:cs typeface="Calibri"/>
              </a:rPr>
              <a:t>- assumptions:</a:t>
            </a:r>
          </a:p>
          <a:p>
            <a:r>
              <a:rPr lang="en-US" dirty="0">
                <a:cs typeface="Calibri"/>
              </a:rPr>
              <a:t>-- basic high-school </a:t>
            </a:r>
            <a:r>
              <a:rPr lang="en-US" dirty="0" err="1">
                <a:cs typeface="Calibri"/>
              </a:rPr>
              <a:t>maths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-- no prior experience in coding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CC-BY Digital Skills Team at the University of </a:t>
            </a:r>
            <a:r>
              <a:rPr lang="en-US">
                <a:cs typeface="Calibri"/>
              </a:rPr>
              <a:t>Edinburgh www.ed.ac.uk/is/skills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4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Python has 2 modes of running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IPython</a:t>
            </a:r>
            <a:r>
              <a:rPr lang="en-US" dirty="0">
                <a:cs typeface="Calibri"/>
              </a:rPr>
              <a:t> stands for Interactive Python</a:t>
            </a:r>
            <a:endParaRPr lang="en-US" dirty="0"/>
          </a:p>
          <a:p>
            <a:r>
              <a:rPr lang="en-US" dirty="0">
                <a:cs typeface="Calibri"/>
              </a:rPr>
              <a:t>Python can be interpreted – good for a calculator</a:t>
            </a:r>
          </a:p>
          <a:p>
            <a:r>
              <a:rPr lang="en-US" dirty="0">
                <a:cs typeface="Calibri"/>
              </a:rPr>
              <a:t>Live 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6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showcase power of Python</a:t>
            </a:r>
          </a:p>
          <a:p>
            <a:r>
              <a:rPr lang="en-US" dirty="0">
                <a:cs typeface="Calibri"/>
              </a:rPr>
              <a:t>- you're not expected to understand all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3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will be using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, just another service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Notebooks. It is free and open source</a:t>
            </a:r>
          </a:p>
          <a:p>
            <a:r>
              <a:rPr lang="en-US" dirty="0">
                <a:cs typeface="Calibri"/>
              </a:rPr>
              <a:t>Web environment focused at Python</a:t>
            </a:r>
            <a:endParaRPr lang="en-US" dirty="0"/>
          </a:p>
          <a:p>
            <a:r>
              <a:rPr lang="en-US" dirty="0">
                <a:cs typeface="Calibri"/>
              </a:rPr>
              <a:t>Easy to use – nice </a:t>
            </a:r>
            <a:r>
              <a:rPr lang="en-US" dirty="0" err="1">
                <a:cs typeface="Calibri"/>
              </a:rPr>
              <a:t>gui</a:t>
            </a:r>
            <a:r>
              <a:rPr lang="en-US" dirty="0">
                <a:cs typeface="Calibri"/>
              </a:rPr>
              <a:t> and no setup required</a:t>
            </a:r>
            <a:endParaRPr lang="en-US" dirty="0"/>
          </a:p>
          <a:p>
            <a:r>
              <a:rPr lang="en-US" dirty="0">
                <a:cs typeface="Calibri"/>
              </a:rPr>
              <a:t>Block based. Has blocks which execute the code within it. Single type only</a:t>
            </a:r>
          </a:p>
          <a:p>
            <a:r>
              <a:rPr lang="en-US" dirty="0">
                <a:cs typeface="Calibri"/>
              </a:rPr>
              <a:t>Allows to combine text and code into same page. Helps with readability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5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</a:t>
            </a:r>
            <a:r>
              <a:rPr lang="en-US" err="1">
                <a:cs typeface="Calibri"/>
              </a:rPr>
              <a:t>noteable</a:t>
            </a:r>
            <a:r>
              <a:rPr lang="en-US">
                <a:cs typeface="Calibri"/>
              </a:rPr>
              <a:t> from learn - Link at the top of homepage</a:t>
            </a:r>
            <a:endParaRPr lang="en-US"/>
          </a:p>
          <a:p>
            <a:r>
              <a:rPr lang="en-US">
                <a:cs typeface="Calibri"/>
              </a:rPr>
              <a:t>Agree on personal data usage</a:t>
            </a:r>
          </a:p>
          <a:p>
            <a:r>
              <a:rPr lang="en-US">
                <a:cs typeface="Calibri"/>
              </a:rPr>
              <a:t>You don't have to share anything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5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Probably enter </a:t>
            </a:r>
            <a:r>
              <a:rPr lang="en-US" dirty="0" err="1">
                <a:cs typeface="Calibri"/>
              </a:rPr>
              <a:t>myed</a:t>
            </a:r>
            <a:r>
              <a:rPr lang="en-US" dirty="0">
                <a:cs typeface="Calibri"/>
              </a:rPr>
              <a:t> login details</a:t>
            </a:r>
          </a:p>
          <a:p>
            <a:r>
              <a:rPr lang="en-US" dirty="0">
                <a:cs typeface="Calibri"/>
              </a:rPr>
              <a:t>Then press start on </a:t>
            </a:r>
            <a:r>
              <a:rPr lang="en-US" dirty="0" err="1">
                <a:cs typeface="Calibri"/>
              </a:rPr>
              <a:t>noteable</a:t>
            </a:r>
            <a:r>
              <a:rPr lang="en-US" dirty="0">
                <a:cs typeface="Calibri"/>
              </a:rPr>
              <a:t> homepage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Start a notebook by clicking on it.</a:t>
            </a:r>
          </a:p>
          <a:p>
            <a:r>
              <a:rPr lang="en-US">
                <a:cs typeface="Calibri"/>
              </a:rPr>
              <a:t>Notebook 0 is an environment introduction.</a:t>
            </a:r>
          </a:p>
          <a:p>
            <a:r>
              <a:rPr lang="en-US">
                <a:cs typeface="Calibri"/>
              </a:rPr>
              <a:t>Skip that, open notebook 1</a:t>
            </a:r>
          </a:p>
          <a:p>
            <a:r>
              <a:rPr lang="en-US">
                <a:cs typeface="Calibri"/>
              </a:rPr>
              <a:t>Make sure that everybody is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7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Autosave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2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need to make a course folder</a:t>
            </a:r>
          </a:p>
          <a:p>
            <a:r>
              <a:rPr lang="en-US">
                <a:cs typeface="Calibri"/>
              </a:rPr>
              <a:t>Then rename it to Introduction to Python or whatever</a:t>
            </a:r>
          </a:p>
          <a:p>
            <a:r>
              <a:rPr lang="en-US">
                <a:cs typeface="Calibri"/>
              </a:rPr>
              <a:t>Then go into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that you are inside that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Run button but its best with shortcut Shift + Return/Enter</a:t>
            </a:r>
          </a:p>
          <a:p>
            <a:r>
              <a:rPr lang="en-US">
                <a:cs typeface="Calibri"/>
              </a:rPr>
              <a:t>Alt + Return/Enter which creates a new block after the on you are currently on.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3" y="742950"/>
            <a:ext cx="6604000" cy="37147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GB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1602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Checkpoints are useful!</a:t>
            </a:r>
          </a:p>
          <a:p>
            <a:r>
              <a:rPr lang="en-US">
                <a:cs typeface="Calibri"/>
              </a:rPr>
              <a:t>You can download it as multiple different things:</a:t>
            </a:r>
          </a:p>
          <a:p>
            <a:r>
              <a:rPr lang="en-US">
                <a:cs typeface="Calibri"/>
              </a:rPr>
              <a:t>Notebook</a:t>
            </a:r>
          </a:p>
          <a:p>
            <a:r>
              <a:rPr lang="en-US">
                <a:cs typeface="Calibri"/>
              </a:rPr>
              <a:t>Python script</a:t>
            </a:r>
          </a:p>
          <a:p>
            <a:r>
              <a:rPr lang="en-US">
                <a:cs typeface="Calibri"/>
              </a:rPr>
              <a:t>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23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4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run our first block.</a:t>
            </a:r>
          </a:p>
          <a:p>
            <a:r>
              <a:rPr lang="en-US" dirty="0">
                <a:cs typeface="Calibri"/>
              </a:rPr>
              <a:t>That's great</a:t>
            </a:r>
          </a:p>
          <a:p>
            <a:r>
              <a:rPr lang="en-US" dirty="0">
                <a:cs typeface="Calibri"/>
              </a:rPr>
              <a:t>Writing numbers is very tedious</a:t>
            </a:r>
          </a:p>
          <a:p>
            <a:r>
              <a:rPr lang="en-US" dirty="0">
                <a:cs typeface="Calibri"/>
              </a:rPr>
              <a:t>Run this in your notebooks</a:t>
            </a:r>
          </a:p>
          <a:p>
            <a:r>
              <a:rPr lang="en-US" dirty="0">
                <a:cs typeface="Calibri"/>
              </a:rPr>
              <a:t>How can we improve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3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we save values? By defining a variable.</a:t>
            </a:r>
          </a:p>
          <a:p>
            <a:r>
              <a:rPr lang="en-US" dirty="0">
                <a:cs typeface="Calibri"/>
              </a:rPr>
              <a:t>Can have values assigned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Variables must be declared and can then be called by name.</a:t>
            </a:r>
          </a:p>
          <a:p>
            <a:r>
              <a:rPr lang="en-US" dirty="0">
                <a:cs typeface="Calibri"/>
              </a:rPr>
              <a:t>Code example</a:t>
            </a:r>
          </a:p>
          <a:p>
            <a:r>
              <a:rPr lang="en-US" dirty="0">
                <a:cs typeface="Calibri"/>
              </a:rPr>
              <a:t>Check the code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reuse without having to type in again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Note: </a:t>
            </a:r>
            <a:r>
              <a:rPr lang="en-US" dirty="0" err="1">
                <a:cs typeface="Calibri"/>
              </a:rPr>
              <a:t>mileToKm</a:t>
            </a:r>
            <a:r>
              <a:rPr lang="en-US" dirty="0">
                <a:cs typeface="Calibri"/>
              </a:rPr>
              <a:t> not defined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3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far - storing values in memory; how exactly are they stored?</a:t>
            </a:r>
          </a:p>
          <a:p>
            <a:r>
              <a:rPr lang="en-US">
                <a:cs typeface="Calibri"/>
              </a:rPr>
              <a:t>defined by the type.</a:t>
            </a:r>
          </a:p>
          <a:p>
            <a:r>
              <a:rPr lang="en-US">
                <a:cs typeface="Calibri"/>
              </a:rPr>
              <a:t>Go over all types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9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Python decides the types, why should we care?</a:t>
            </a:r>
          </a:p>
          <a:p>
            <a:r>
              <a:rPr lang="en-US">
                <a:cs typeface="Calibri"/>
              </a:rPr>
              <a:t>Python uses duck typing</a:t>
            </a:r>
            <a:endParaRPr lang="en-US"/>
          </a:p>
          <a:p>
            <a:r>
              <a:rPr lang="en-US"/>
              <a:t>Try running the next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7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Explain code, run it. </a:t>
            </a:r>
            <a:endParaRPr lang="en-US" dirty="0"/>
          </a:p>
          <a:p>
            <a:r>
              <a:rPr lang="en-US" dirty="0">
                <a:cs typeface="Calibri"/>
              </a:rPr>
              <a:t>we broke python. Any ideas?</a:t>
            </a:r>
            <a:endParaRPr lang="en-US" dirty="0"/>
          </a:p>
          <a:p>
            <a:r>
              <a:rPr lang="en-US" dirty="0">
                <a:cs typeface="Calibri"/>
              </a:rPr>
              <a:t>Don't be afraid of errors, they are invaluable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we can't add up variables of different types.</a:t>
            </a:r>
          </a:p>
          <a:p>
            <a:r>
              <a:rPr lang="en-US" dirty="0">
                <a:cs typeface="Calibri"/>
              </a:rPr>
              <a:t>important to remember! always take note of what the types of your variables are!</a:t>
            </a:r>
            <a:endParaRPr lang="en-US" dirty="0"/>
          </a:p>
          <a:p>
            <a:r>
              <a:rPr lang="en-US" dirty="0">
                <a:cs typeface="Calibri"/>
              </a:rPr>
              <a:t>Python is helpful and gives us a hint.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you fix this particular block?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4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Casting – the operation of converting a variable to a different type</a:t>
            </a:r>
            <a:endParaRPr lang="en-US" dirty="0"/>
          </a:p>
          <a:p>
            <a:r>
              <a:rPr lang="en-US" dirty="0">
                <a:cs typeface="Calibri"/>
              </a:rPr>
              <a:t>Let's try it on the previous code snippet.</a:t>
            </a:r>
          </a:p>
          <a:p>
            <a:r>
              <a:rPr lang="en-US" dirty="0">
                <a:cs typeface="Calibri"/>
              </a:rPr>
              <a:t>Take note that this works only in a sensible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73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3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Note</a:t>
            </a:r>
            <a:r>
              <a:rPr lang="en-GB" baseline="0"/>
              <a:t> of order precedence.</a:t>
            </a:r>
            <a:endParaRPr lang="en-US"/>
          </a:p>
          <a:p>
            <a:r>
              <a:rPr lang="en-GB">
                <a:cs typeface="Calibri"/>
              </a:rPr>
              <a:t>Table doesn't show this</a:t>
            </a:r>
          </a:p>
          <a:p>
            <a:r>
              <a:rPr lang="en-GB" baseline="0"/>
              <a:t>Should be intuitive for all of you.</a:t>
            </a:r>
            <a:endParaRPr lang="en-GB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5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57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4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Similar to mathematics again</a:t>
            </a:r>
          </a:p>
          <a:p>
            <a:r>
              <a:rPr lang="en-GB">
                <a:cs typeface="Calibri"/>
              </a:rPr>
              <a:t>Will</a:t>
            </a:r>
            <a:r>
              <a:rPr lang="en-GB"/>
              <a:t> become important later on. 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 variable passing down</a:t>
            </a:r>
          </a:p>
          <a:p>
            <a:r>
              <a:rPr lang="en-US">
                <a:cs typeface="Calibri"/>
              </a:rPr>
              <a:t>What will the 2nd block return?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1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 can combine comparison operators and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1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Another more complex example.</a:t>
            </a:r>
          </a:p>
          <a:p>
            <a:r>
              <a:rPr lang="en-US" dirty="0">
                <a:cs typeface="Calibri"/>
              </a:rPr>
              <a:t>Here we check if x is divisible by 2 and if y is divisible by 3.</a:t>
            </a:r>
          </a:p>
          <a:p>
            <a:r>
              <a:rPr lang="en-US" dirty="0">
                <a:cs typeface="Calibri"/>
              </a:rPr>
              <a:t>Can anybody guess why we are getting False?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5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Simpler – store intermediate values</a:t>
            </a:r>
          </a:p>
          <a:p>
            <a:r>
              <a:rPr lang="en-US">
                <a:cs typeface="Calibri"/>
              </a:rPr>
              <a:t>Easier to read</a:t>
            </a:r>
          </a:p>
          <a:p>
            <a:r>
              <a:rPr lang="en-US">
                <a:cs typeface="Calibri"/>
              </a:rPr>
              <a:t>Generally advised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All of us learn through asking and being curious</a:t>
            </a:r>
          </a:p>
          <a:p>
            <a:r>
              <a:rPr lang="en-US" dirty="0">
                <a:cs typeface="Calibri"/>
              </a:rPr>
              <a:t>more of a conversation - don't hesitate to stop me and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36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5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7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Functionality of strings can be extended through methods</a:t>
            </a:r>
          </a:p>
          <a:p>
            <a:r>
              <a:rPr lang="en-US">
                <a:cs typeface="Calibri"/>
              </a:rPr>
              <a:t>should be in your notebooks but the </a:t>
            </a:r>
            <a:r>
              <a:rPr lang="en-US" err="1">
                <a:cs typeface="Calibri"/>
              </a:rPr>
              <a:t>dir</a:t>
            </a:r>
            <a:r>
              <a:rPr lang="en-US">
                <a:cs typeface="Calibri"/>
              </a:rPr>
              <a:t>() can be used on any Object/variable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82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need to mix numbers and strings often, </a:t>
            </a:r>
            <a:r>
              <a:rPr lang="en-US" dirty="0" err="1">
                <a:cs typeface="Calibri"/>
              </a:rPr>
              <a:t>ie</a:t>
            </a:r>
            <a:r>
              <a:rPr lang="en-US" dirty="0">
                <a:cs typeface="Calibri"/>
              </a:rPr>
              <a:t>. Whenever printing.</a:t>
            </a:r>
          </a:p>
          <a:p>
            <a:r>
              <a:rPr lang="en-US" dirty="0">
                <a:cs typeface="Calibri"/>
              </a:rPr>
              <a:t>best to keep numbers as numbers</a:t>
            </a:r>
          </a:p>
          <a:p>
            <a:r>
              <a:rPr lang="en-US" dirty="0">
                <a:cs typeface="Calibri"/>
              </a:rPr>
              <a:t>cast them to strings whenever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72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Sometimes we need strings on multiple lines. How? Two ways?</a:t>
            </a:r>
          </a:p>
          <a:p>
            <a:r>
              <a:rPr lang="en-US" dirty="0">
                <a:cs typeface="Calibri"/>
              </a:rPr>
              <a:t>One is using triple quotes """</a:t>
            </a:r>
          </a:p>
          <a:p>
            <a:r>
              <a:rPr lang="en-US" dirty="0">
                <a:cs typeface="Calibri"/>
              </a:rPr>
              <a:t>The other one is using the new line character - \n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7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3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see if everybody remembers their types</a:t>
            </a:r>
          </a:p>
          <a:p>
            <a:r>
              <a:rPr lang="en-US" dirty="0">
                <a:cs typeface="Calibri"/>
              </a:rPr>
              <a:t>Is there anything wrong with this block or will it execute nicely?</a:t>
            </a:r>
          </a:p>
          <a:p>
            <a:r>
              <a:rPr lang="en-US" dirty="0">
                <a:cs typeface="Calibri"/>
              </a:rPr>
              <a:t>[issue] Any idea how we can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examples including  Exp, Octal, Hex, 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your notebooks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seen the # symbols in the slides.</a:t>
            </a:r>
          </a:p>
          <a:p>
            <a:r>
              <a:rPr lang="en-US" dirty="0">
                <a:cs typeface="Calibri"/>
              </a:rPr>
              <a:t>I forget what I write; need to remind my future self</a:t>
            </a:r>
          </a:p>
          <a:p>
            <a:r>
              <a:rPr lang="en-US" dirty="0"/>
              <a:t>Programmers though it's better to write explanation in between the code</a:t>
            </a:r>
          </a:p>
          <a:p>
            <a:r>
              <a:rPr lang="en-US" dirty="0">
                <a:cs typeface="Calibri"/>
              </a:rPr>
              <a:t>Show example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5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4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error checking code , don't change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You might fail 5 times while doing something but in the end you will understand how it works and be able to replicate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8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62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choose it instead of MATLAB, R, SAS, Stata and others?</a:t>
            </a:r>
          </a:p>
          <a:p>
            <a:r>
              <a:rPr lang="en-US" dirty="0"/>
              <a:t>- It is free and open source</a:t>
            </a:r>
            <a:endParaRPr lang="en-US" dirty="0">
              <a:cs typeface="Calibri"/>
            </a:endParaRPr>
          </a:p>
          <a:p>
            <a:r>
              <a:rPr lang="en-US" dirty="0"/>
              <a:t>- Intuitive and easy to learn</a:t>
            </a:r>
            <a:endParaRPr lang="en-US" dirty="0">
              <a:cs typeface="Calibri"/>
            </a:endParaRPr>
          </a:p>
          <a:p>
            <a:r>
              <a:rPr lang="en-US" dirty="0"/>
              <a:t>- Extremely versatile – examples</a:t>
            </a:r>
            <a:r>
              <a:rPr lang="en-US" dirty="0">
                <a:cs typeface="Calibri"/>
              </a:rPr>
              <a:t> – websites, planes, robots, data</a:t>
            </a:r>
          </a:p>
          <a:p>
            <a:r>
              <a:rPr lang="en-US" dirty="0"/>
              <a:t>- </a:t>
            </a:r>
            <a:r>
              <a:rPr lang="en-US" dirty="0">
                <a:cs typeface="Calibri"/>
              </a:rPr>
              <a:t>Large and friendly community</a:t>
            </a:r>
          </a:p>
          <a:p>
            <a:r>
              <a:rPr lang="en-US" dirty="0">
                <a:cs typeface="Calibri"/>
              </a:rPr>
              <a:t>- packages</a:t>
            </a:r>
          </a:p>
          <a:p>
            <a:r>
              <a:rPr lang="en-US" dirty="0">
                <a:cs typeface="Calibri"/>
              </a:rPr>
              <a:t>Very important in industry and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wEF6WBUQ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vectors/panda-confused-questions-shrug-303949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mages/id-4105529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ython_natalensis_Smith_1840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ic.kr/p/iDw8D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816439-3EAC-4B6D-A186-D5F34C4F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70" y="2285809"/>
            <a:ext cx="6159005" cy="2692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1706"/>
            <a:ext cx="9144000" cy="994229"/>
          </a:xfrm>
        </p:spPr>
        <p:txBody>
          <a:bodyPr/>
          <a:lstStyle/>
          <a:p>
            <a:r>
              <a:rPr lang="en-US" dirty="0">
                <a:cs typeface="Calibri Light"/>
              </a:rPr>
              <a:t>Introduction to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E2734-88CE-42A1-A39A-08A45021F584}"/>
              </a:ext>
            </a:extLst>
          </p:cNvPr>
          <p:cNvSpPr txBox="1"/>
          <p:nvPr/>
        </p:nvSpPr>
        <p:spPr>
          <a:xfrm>
            <a:off x="4630458" y="4717946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Calibri"/>
              </a:rPr>
              <a:t>Part 1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87BC19-EAFF-4B95-8725-DB509E3B1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7" y="154988"/>
            <a:ext cx="2024130" cy="1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060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B59F-43EC-4AB9-A898-EEFD3DA3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 Modes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8972-C129-4D48-8702-FC8AA7CB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b="1" err="1">
                <a:cs typeface="Calibri"/>
              </a:rPr>
              <a:t>IPython</a:t>
            </a: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Python can be run interactively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Used extensively in research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2.   Python scripts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What if we want to run more than a few lines of code?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Then we must write text files in .</a:t>
            </a:r>
            <a:r>
              <a:rPr lang="en-US" err="1">
                <a:cs typeface="Calibri"/>
              </a:rPr>
              <a:t>py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3162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64EE-B30F-483A-B8BB-48376EB59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Time for a demo..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3CB69-761A-4129-865E-26EF211F3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hlinkClick r:id="rId3"/>
              </a:rPr>
              <a:t>https://www.youtube.com/watch?v=BBwEF6WBUQs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30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B3EF-E522-48C0-8F2F-E050492E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Noteable</a:t>
            </a:r>
            <a:r>
              <a:rPr lang="en-US">
                <a:cs typeface="Calibri Light"/>
              </a:rPr>
              <a:t> (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 notebooks)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98FC-2FFE-4EC4-80A3-3FEE9FABA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1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Easy to use environment</a:t>
            </a:r>
          </a:p>
          <a:p>
            <a:r>
              <a:rPr lang="en-US">
                <a:cs typeface="Calibri"/>
              </a:rPr>
              <a:t>Web-based</a:t>
            </a:r>
          </a:p>
          <a:p>
            <a:r>
              <a:rPr lang="en-US">
                <a:cs typeface="Calibri"/>
              </a:rPr>
              <a:t>Combines both text and code into one</a:t>
            </a:r>
          </a:p>
          <a:p>
            <a:r>
              <a:rPr lang="en-US">
                <a:cs typeface="Calibri"/>
              </a:rPr>
              <a:t>Come with a great number of useful packages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2670859-5352-4B24-A017-1F1705FC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9" y="1351022"/>
            <a:ext cx="6139949" cy="45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04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9" y="1085188"/>
            <a:ext cx="11233751" cy="573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4E79E-F9AC-4823-B3CA-1D567BA7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3080"/>
            <a:ext cx="10515600" cy="763745"/>
          </a:xfrm>
        </p:spPr>
        <p:txBody>
          <a:bodyPr/>
          <a:lstStyle/>
          <a:p>
            <a:r>
              <a:rPr lang="en-US" sz="2800" dirty="0">
                <a:cs typeface="Calibri Light"/>
              </a:rPr>
              <a:t>1. Start </a:t>
            </a:r>
            <a:r>
              <a:rPr lang="en-US" sz="2800" dirty="0" err="1">
                <a:cs typeface="Calibri Light"/>
              </a:rPr>
              <a:t>Noteable</a:t>
            </a:r>
            <a:endParaRPr lang="en-US" sz="2800" dirty="0">
              <a:cs typeface="Calibri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3A40A9-28A7-429F-A480-36738764F462}"/>
              </a:ext>
            </a:extLst>
          </p:cNvPr>
          <p:cNvSpPr/>
          <p:nvPr/>
        </p:nvSpPr>
        <p:spPr>
          <a:xfrm>
            <a:off x="1590372" y="5823424"/>
            <a:ext cx="1408090" cy="45290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2223E5-A49F-438B-BDA4-440E156F3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18" y="1256862"/>
            <a:ext cx="6403109" cy="48753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8DFE40-CD82-450C-92B7-1E9313754788}"/>
              </a:ext>
            </a:extLst>
          </p:cNvPr>
          <p:cNvSpPr/>
          <p:nvPr/>
        </p:nvSpPr>
        <p:spPr>
          <a:xfrm>
            <a:off x="10949385" y="5337803"/>
            <a:ext cx="680727" cy="34899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B0ED-8A97-4A5A-B791-350A3C5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37FF2E-F9C0-4706-9484-55224B2D5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108" y="763443"/>
            <a:ext cx="94717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600E52-6F9D-4162-ABA8-DBD2257360E0}"/>
              </a:ext>
            </a:extLst>
          </p:cNvPr>
          <p:cNvSpPr/>
          <p:nvPr/>
        </p:nvSpPr>
        <p:spPr>
          <a:xfrm>
            <a:off x="3814296" y="4321800"/>
            <a:ext cx="900090" cy="45290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1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Clone </a:t>
            </a:r>
            <a:r>
              <a:rPr lang="en-GB" dirty="0" err="1"/>
              <a:t>GitRepo</a:t>
            </a:r>
            <a:r>
              <a:rPr lang="en-GB" dirty="0"/>
              <a:t>(recommended)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86" t="6272" r="58157" b="62216"/>
          <a:stretch/>
        </p:blipFill>
        <p:spPr>
          <a:xfrm>
            <a:off x="527536" y="1582615"/>
            <a:ext cx="7409178" cy="197827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6249747" y="2180493"/>
            <a:ext cx="441199" cy="24788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957" t="5342" r="58954" b="63461"/>
          <a:stretch/>
        </p:blipFill>
        <p:spPr>
          <a:xfrm>
            <a:off x="2827466" y="3622431"/>
            <a:ext cx="8653925" cy="2294792"/>
          </a:xfrm>
          <a:prstGeom prst="rect">
            <a:avLst/>
          </a:prstGeom>
        </p:spPr>
      </p:pic>
      <p:sp>
        <p:nvSpPr>
          <p:cNvPr id="7" name="Arrow: Right 9">
            <a:extLst>
              <a:ext uri="{FF2B5EF4-FFF2-40B4-BE49-F238E27FC236}">
                <a16:creationId xmlns:a16="http://schemas.microsoft.com/office/drawing/2014/main" id="{5E1EA27F-FC63-4135-9118-3C9A7E4AD67F}"/>
              </a:ext>
            </a:extLst>
          </p:cNvPr>
          <p:cNvSpPr/>
          <p:nvPr/>
        </p:nvSpPr>
        <p:spPr>
          <a:xfrm rot="2735198">
            <a:off x="7812879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7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EC97-22E4-40B2-8E99-2BB7F1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1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cs typeface="Calibri Light"/>
              </a:rPr>
              <a:t>3. Starting a notebook</a:t>
            </a:r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EC8B3C-1DE8-466A-85D4-0CFF7005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8" y="1481418"/>
            <a:ext cx="4599904" cy="383076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817E5-1456-4C5A-8B60-A9AB6078E7C6}"/>
              </a:ext>
            </a:extLst>
          </p:cNvPr>
          <p:cNvSpPr/>
          <p:nvPr/>
        </p:nvSpPr>
        <p:spPr>
          <a:xfrm>
            <a:off x="1216900" y="3089033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658376-2CEE-40D9-BA89-0658CA04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1493304"/>
            <a:ext cx="3805708" cy="339917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C3F99D-D321-4DBD-B69E-C7ACBF859063}"/>
              </a:ext>
            </a:extLst>
          </p:cNvPr>
          <p:cNvSpPr/>
          <p:nvPr/>
        </p:nvSpPr>
        <p:spPr>
          <a:xfrm>
            <a:off x="6647491" y="3400272"/>
            <a:ext cx="1451019" cy="20618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1EA27F-FC63-4135-9118-3C9A7E4AD67F}"/>
              </a:ext>
            </a:extLst>
          </p:cNvPr>
          <p:cNvSpPr/>
          <p:nvPr/>
        </p:nvSpPr>
        <p:spPr>
          <a:xfrm>
            <a:off x="5456541" y="29452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2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4E63-9057-4CBB-81A1-40A8A09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4. Toolbar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0CB7B5-7A8E-475C-AAA6-57C18C12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9357" y="2471996"/>
            <a:ext cx="9088862" cy="10945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47D9D1-E136-49B7-9EC8-86208B4207CB}"/>
              </a:ext>
            </a:extLst>
          </p:cNvPr>
          <p:cNvCxnSpPr/>
          <p:nvPr/>
        </p:nvCxnSpPr>
        <p:spPr>
          <a:xfrm flipH="1" flipV="1">
            <a:off x="2397580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48ECE5-F952-4CBE-BF1F-F9A534F8742C}"/>
              </a:ext>
            </a:extLst>
          </p:cNvPr>
          <p:cNvCxnSpPr>
            <a:cxnSpLocks/>
          </p:cNvCxnSpPr>
          <p:nvPr/>
        </p:nvCxnSpPr>
        <p:spPr>
          <a:xfrm flipV="1">
            <a:off x="2811813" y="3301555"/>
            <a:ext cx="5512" cy="143744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6222C-B657-4796-A21A-5F3083967A66}"/>
              </a:ext>
            </a:extLst>
          </p:cNvPr>
          <p:cNvCxnSpPr>
            <a:cxnSpLocks/>
          </p:cNvCxnSpPr>
          <p:nvPr/>
        </p:nvCxnSpPr>
        <p:spPr>
          <a:xfrm flipH="1" flipV="1">
            <a:off x="3637443" y="3301556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A987D9-7893-4D5C-9C0C-295EAD9EE153}"/>
              </a:ext>
            </a:extLst>
          </p:cNvPr>
          <p:cNvCxnSpPr>
            <a:cxnSpLocks/>
          </p:cNvCxnSpPr>
          <p:nvPr/>
        </p:nvCxnSpPr>
        <p:spPr>
          <a:xfrm flipH="1" flipV="1">
            <a:off x="4593171" y="3308012"/>
            <a:ext cx="946" cy="14180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8FA36A-7178-48B9-B313-9BD4007F9F7B}"/>
              </a:ext>
            </a:extLst>
          </p:cNvPr>
          <p:cNvCxnSpPr>
            <a:cxnSpLocks/>
          </p:cNvCxnSpPr>
          <p:nvPr/>
        </p:nvCxnSpPr>
        <p:spPr>
          <a:xfrm flipH="1" flipV="1">
            <a:off x="5878239" y="3301555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0C12F3-56C9-4078-B555-A2596D8F163F}"/>
              </a:ext>
            </a:extLst>
          </p:cNvPr>
          <p:cNvCxnSpPr>
            <a:cxnSpLocks/>
          </p:cNvCxnSpPr>
          <p:nvPr/>
        </p:nvCxnSpPr>
        <p:spPr>
          <a:xfrm flipH="1" flipV="1">
            <a:off x="6259236" y="3295097"/>
            <a:ext cx="946" cy="14632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9BCF59-41B3-47B2-80B4-CC6FB4A73242}"/>
              </a:ext>
            </a:extLst>
          </p:cNvPr>
          <p:cNvCxnSpPr>
            <a:cxnSpLocks/>
          </p:cNvCxnSpPr>
          <p:nvPr/>
        </p:nvCxnSpPr>
        <p:spPr>
          <a:xfrm flipH="1" flipV="1">
            <a:off x="7131015" y="3301554"/>
            <a:ext cx="946" cy="79814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01583D-C301-4B36-81AC-D84B1E2F142B}"/>
              </a:ext>
            </a:extLst>
          </p:cNvPr>
          <p:cNvSpPr txBox="1"/>
          <p:nvPr/>
        </p:nvSpPr>
        <p:spPr>
          <a:xfrm>
            <a:off x="2063858" y="4104467"/>
            <a:ext cx="67030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CABF-CDD2-4327-8C97-6308A6858631}"/>
              </a:ext>
            </a:extLst>
          </p:cNvPr>
          <p:cNvSpPr txBox="1"/>
          <p:nvPr/>
        </p:nvSpPr>
        <p:spPr>
          <a:xfrm>
            <a:off x="2076773" y="4711484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New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04CE-5B4A-4C6A-9396-5DEC4CF21083}"/>
              </a:ext>
            </a:extLst>
          </p:cNvPr>
          <p:cNvSpPr txBox="1"/>
          <p:nvPr/>
        </p:nvSpPr>
        <p:spPr>
          <a:xfrm>
            <a:off x="2761280" y="3994687"/>
            <a:ext cx="17551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Cut, copy</a:t>
            </a:r>
            <a:endParaRPr lang="en-US"/>
          </a:p>
          <a:p>
            <a:pPr algn="ctr"/>
            <a:r>
              <a:rPr lang="en-US">
                <a:cs typeface="Calibri"/>
              </a:rPr>
              <a:t>paste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4A915-2027-443C-B60D-D2F6E0704127}"/>
              </a:ext>
            </a:extLst>
          </p:cNvPr>
          <p:cNvSpPr txBox="1"/>
          <p:nvPr/>
        </p:nvSpPr>
        <p:spPr>
          <a:xfrm>
            <a:off x="3846162" y="4743769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Move block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A03BFC-FF2F-41B2-8396-F16E7B74A0AB}"/>
              </a:ext>
            </a:extLst>
          </p:cNvPr>
          <p:cNvSpPr txBox="1"/>
          <p:nvPr/>
        </p:nvSpPr>
        <p:spPr>
          <a:xfrm>
            <a:off x="4814806" y="3826785"/>
            <a:ext cx="149687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Stop execution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B61D37-D8B8-46F8-BC24-F4E48E7A37B5}"/>
              </a:ext>
            </a:extLst>
          </p:cNvPr>
          <p:cNvSpPr txBox="1"/>
          <p:nvPr/>
        </p:nvSpPr>
        <p:spPr>
          <a:xfrm>
            <a:off x="5286215" y="4730853"/>
            <a:ext cx="194891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Reset block</a:t>
            </a:r>
          </a:p>
          <a:p>
            <a:pPr algn="ctr"/>
            <a:r>
              <a:rPr lang="en-US">
                <a:cs typeface="Calibri"/>
              </a:rPr>
              <a:t>And clear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F143E-ECEF-48ED-BAE4-562631A2FC4C}"/>
              </a:ext>
            </a:extLst>
          </p:cNvPr>
          <p:cNvSpPr txBox="1"/>
          <p:nvPr/>
        </p:nvSpPr>
        <p:spPr>
          <a:xfrm>
            <a:off x="6384010" y="4104465"/>
            <a:ext cx="149687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Block</a:t>
            </a:r>
            <a:r>
              <a:rPr lang="en-US">
                <a:cs typeface="Calibri"/>
              </a:rPr>
              <a:t>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4530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Download files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751" y="1280501"/>
            <a:ext cx="8342272" cy="5488015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2272713" y="2999137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US" dirty="0">
                <a:cs typeface="Calibri"/>
              </a:rPr>
              <a:t>Kernel/Restart &amp; Clear output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2401"/>
            <a:ext cx="9923585" cy="346428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945575" y="2891587"/>
            <a:ext cx="2132233" cy="24726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Administration</a:t>
            </a:r>
            <a:endParaRPr 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Fire alarm</a:t>
            </a:r>
          </a:p>
          <a:p>
            <a:pPr lvl="1"/>
            <a:r>
              <a:rPr lang="en-GB" dirty="0"/>
              <a:t>Fire exit to the rear of the Meeting Suite(Argyle House)/Outside the café area(JCMB)</a:t>
            </a:r>
          </a:p>
          <a:p>
            <a:pPr marL="0" indent="0">
              <a:buNone/>
            </a:pPr>
            <a:r>
              <a:rPr lang="en-GB" dirty="0"/>
              <a:t>Toilets</a:t>
            </a:r>
          </a:p>
          <a:p>
            <a:pPr lvl="1"/>
            <a:r>
              <a:rPr lang="en-GB" dirty="0"/>
              <a:t>Near the building entrance(Argyle House)/Near the café area(JCMB)</a:t>
            </a:r>
          </a:p>
          <a:p>
            <a:pPr marL="0" indent="0">
              <a:buNone/>
            </a:pPr>
            <a:r>
              <a:rPr lang="en-GB" dirty="0"/>
              <a:t>Refreshments</a:t>
            </a:r>
          </a:p>
          <a:p>
            <a:pPr lvl="1"/>
            <a:r>
              <a:rPr lang="en-GB"/>
              <a:t>Reception (Argyle House)/Café(JCMB)</a:t>
            </a:r>
          </a:p>
        </p:txBody>
      </p:sp>
    </p:spTree>
    <p:extLst>
      <p:ext uri="{BB962C8B-B14F-4D97-AF65-F5344CB8AC3E}">
        <p14:creationId xmlns:p14="http://schemas.microsoft.com/office/powerpoint/2010/main" val="1291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</a:t>
            </a:r>
            <a:r>
              <a:rPr lang="en-US" dirty="0">
                <a:cs typeface="Calibri"/>
              </a:rPr>
              <a:t> Edit/Delete Cell 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92" y="1368425"/>
            <a:ext cx="8509208" cy="4872592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833098" y="2641234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File/ Close &amp; Halt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852" y="1398484"/>
            <a:ext cx="7440063" cy="4115374"/>
          </a:xfrm>
          <a:prstGeom prst="rect">
            <a:avLst/>
          </a:prstGeom>
        </p:spPr>
      </p:pic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1771552" y="4848103"/>
            <a:ext cx="1323340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E469-D2D8-4FB4-BEC0-E093CB9A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9. Create a folder                           	10.Rename</a:t>
            </a:r>
            <a:endParaRPr lang="en-US" sz="2800" b="1" i="1" dirty="0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B8258C-7AA4-4ADF-9C4A-91B25FB3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8" y="1624701"/>
            <a:ext cx="5929744" cy="43013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28443F-2828-40EE-BD8B-DEA6831FD0E1}"/>
              </a:ext>
            </a:extLst>
          </p:cNvPr>
          <p:cNvSpPr/>
          <p:nvPr/>
        </p:nvSpPr>
        <p:spPr>
          <a:xfrm>
            <a:off x="5292112" y="2232073"/>
            <a:ext cx="496000" cy="2566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E5DC62-A610-4B1D-ACCB-B7C2BCF48671}"/>
              </a:ext>
            </a:extLst>
          </p:cNvPr>
          <p:cNvSpPr/>
          <p:nvPr/>
        </p:nvSpPr>
        <p:spPr>
          <a:xfrm>
            <a:off x="4576298" y="3236529"/>
            <a:ext cx="715363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7993D9-B8F5-495E-8E7A-525E345F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08" y="1685798"/>
            <a:ext cx="5872018" cy="423685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D445D1-A524-486D-879C-2A183802C0BB}"/>
              </a:ext>
            </a:extLst>
          </p:cNvPr>
          <p:cNvSpPr/>
          <p:nvPr/>
        </p:nvSpPr>
        <p:spPr>
          <a:xfrm>
            <a:off x="6550568" y="2763164"/>
            <a:ext cx="265091" cy="21045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4B6D1E-F00C-44F0-88A7-D7206DF1FF65}"/>
              </a:ext>
            </a:extLst>
          </p:cNvPr>
          <p:cNvSpPr/>
          <p:nvPr/>
        </p:nvSpPr>
        <p:spPr>
          <a:xfrm>
            <a:off x="6412023" y="2312892"/>
            <a:ext cx="519091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9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1BC8-F6B5-45AF-A8C2-3945141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11. Upload files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3430D5-2ED5-46E9-BC38-8EC6CA071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78" y="1825625"/>
            <a:ext cx="5982244" cy="43513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E02293-20FA-46AD-B5A6-B56E2DDB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44" y="1825890"/>
            <a:ext cx="5987472" cy="434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6217A2-B9BD-4C6B-B35E-A0CDE8886155}"/>
              </a:ext>
            </a:extLst>
          </p:cNvPr>
          <p:cNvSpPr/>
          <p:nvPr/>
        </p:nvSpPr>
        <p:spPr>
          <a:xfrm>
            <a:off x="4772568" y="2451438"/>
            <a:ext cx="542182" cy="23354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3F1B9E-E2CD-4954-B5F9-F8167A498960}"/>
              </a:ext>
            </a:extLst>
          </p:cNvPr>
          <p:cNvSpPr/>
          <p:nvPr/>
        </p:nvSpPr>
        <p:spPr>
          <a:xfrm>
            <a:off x="10256662" y="3109529"/>
            <a:ext cx="726908" cy="119181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2859-0CBB-4E03-BB6D-2F86D1B7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Running blocks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4860-CC31-4B87-AD1A-D30A81E4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pressing the Run button</a:t>
            </a:r>
          </a:p>
          <a:p>
            <a:r>
              <a:rPr lang="en-US" dirty="0">
                <a:cs typeface="Calibri"/>
              </a:rPr>
              <a:t>Shift + Enter – runs block</a:t>
            </a:r>
          </a:p>
          <a:p>
            <a:r>
              <a:rPr lang="en-US" dirty="0">
                <a:cs typeface="Calibri"/>
              </a:rPr>
              <a:t>Alt + Enter – creates a new block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6349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2F6C-BF8D-4BBC-BA57-86FF97BE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6CB7-CF89-4BC2-A0F9-D41BBD54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File/Save and Checkpoint</a:t>
            </a:r>
          </a:p>
          <a:p>
            <a:r>
              <a:rPr lang="en-US" dirty="0">
                <a:cs typeface="Calibri"/>
              </a:rPr>
              <a:t>File/Revert to Checkpoint </a:t>
            </a:r>
          </a:p>
          <a:p>
            <a:r>
              <a:rPr lang="en-US" dirty="0">
                <a:cs typeface="Calibri"/>
              </a:rPr>
              <a:t>Tab completion</a:t>
            </a:r>
          </a:p>
          <a:p>
            <a:r>
              <a:rPr lang="en-US" dirty="0">
                <a:cs typeface="Calibri"/>
              </a:rPr>
              <a:t>Introspection</a:t>
            </a:r>
          </a:p>
        </p:txBody>
      </p:sp>
    </p:spTree>
    <p:extLst>
      <p:ext uri="{BB962C8B-B14F-4D97-AF65-F5344CB8AC3E}">
        <p14:creationId xmlns:p14="http://schemas.microsoft.com/office/powerpoint/2010/main" val="41117028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06F9-B7B9-4E17-94C3-FC0FD7FCE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 us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E7AE-EE1F-4FEB-9E91-F3793705E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If you like to follow along, you can open your own notebook. But please try to keep up with my presentation, as you still have time for exercises after the teaching.</a:t>
            </a:r>
          </a:p>
        </p:txBody>
      </p:sp>
    </p:spTree>
    <p:extLst>
      <p:ext uri="{BB962C8B-B14F-4D97-AF65-F5344CB8AC3E}">
        <p14:creationId xmlns:p14="http://schemas.microsoft.com/office/powerpoint/2010/main" val="31096035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45EE-C8C2-432D-B2C2-160FD344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DD922-392A-4E5A-B0BE-BA139569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Variables</a:t>
            </a:r>
          </a:p>
          <a:p>
            <a:r>
              <a:rPr lang="en-US" dirty="0">
                <a:cs typeface="Calibri"/>
              </a:rPr>
              <a:t>Types</a:t>
            </a:r>
          </a:p>
          <a:p>
            <a:r>
              <a:rPr lang="en-US" dirty="0">
                <a:cs typeface="Calibri"/>
              </a:rPr>
              <a:t>Arithmetic operators</a:t>
            </a:r>
          </a:p>
          <a:p>
            <a:r>
              <a:rPr lang="en-US" dirty="0">
                <a:cs typeface="Calibri"/>
              </a:rPr>
              <a:t>Boolean logic</a:t>
            </a:r>
          </a:p>
          <a:p>
            <a:r>
              <a:rPr lang="en-US" dirty="0">
                <a:cs typeface="Calibri"/>
              </a:rPr>
              <a:t>Strings</a:t>
            </a:r>
          </a:p>
          <a:p>
            <a:r>
              <a:rPr lang="en-US" dirty="0">
                <a:cs typeface="Calibri"/>
              </a:rPr>
              <a:t>Printing</a:t>
            </a:r>
          </a:p>
          <a:p>
            <a:r>
              <a:rPr lang="en-US" dirty="0">
                <a:cs typeface="Calibri"/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3025409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as a calculator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Let us calculate the distance between Edinburgh and London in km</a:t>
            </a:r>
          </a:p>
        </p:txBody>
      </p:sp>
      <p:pic>
        <p:nvPicPr>
          <p:cNvPr id="6" name="Picture 6" descr="A screenshot of text&#10;&#10;Description generated with high confidence">
            <a:extLst>
              <a:ext uri="{FF2B5EF4-FFF2-40B4-BE49-F238E27FC236}">
                <a16:creationId xmlns:a16="http://schemas.microsoft.com/office/drawing/2014/main" id="{59A2E683-F3D9-4B5B-92EE-332F81BB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7" y="2813311"/>
            <a:ext cx="10270668" cy="10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577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96CC-2E8A-4009-822D-AEC6630F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Variables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FC35-9C90-47B6-A78C-F6A2B64F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Great calculator but how can we make it store values?</a:t>
            </a:r>
          </a:p>
          <a:p>
            <a:r>
              <a:rPr lang="en-US">
                <a:cs typeface="Calibri"/>
              </a:rPr>
              <a:t>Do this by defining variables</a:t>
            </a:r>
          </a:p>
          <a:p>
            <a:r>
              <a:rPr lang="en-US">
                <a:cs typeface="Calibri"/>
              </a:rPr>
              <a:t>Can later be called by the variable name</a:t>
            </a:r>
          </a:p>
          <a:p>
            <a:r>
              <a:rPr lang="en-US">
                <a:cs typeface="Calibri"/>
              </a:rPr>
              <a:t>Variable names are case sensitive and unique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4E8863-EBC5-4AA1-AA15-A52F77CF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802904"/>
            <a:ext cx="9047967" cy="1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124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3CC9-FC1F-40F3-AE39-AE7991D1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4F53-671C-484E-9A0C-29920106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Divided into two 1.5h sessions.</a:t>
            </a:r>
          </a:p>
          <a:p>
            <a:r>
              <a:rPr lang="en-US">
                <a:cs typeface="Calibri"/>
              </a:rPr>
              <a:t>20-minute coffee break in between.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Each session has 1h of teaching and half an hour of exercises.</a:t>
            </a:r>
          </a:p>
          <a:p>
            <a:r>
              <a:rPr lang="en-US">
                <a:cs typeface="Calibri"/>
              </a:rPr>
              <a:t>Try to follow within your notebook and run all examples shown on the slides.</a:t>
            </a:r>
          </a:p>
        </p:txBody>
      </p:sp>
    </p:spTree>
    <p:extLst>
      <p:ext uri="{BB962C8B-B14F-4D97-AF65-F5344CB8AC3E}">
        <p14:creationId xmlns:p14="http://schemas.microsoft.com/office/powerpoint/2010/main" val="304427641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A8126-6D31-4E9E-9788-FACF382A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927" y="983832"/>
            <a:ext cx="10371316" cy="11753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 can now reuse the variable </a:t>
            </a:r>
            <a:r>
              <a:rPr lang="en-US" err="1">
                <a:cs typeface="Calibri"/>
              </a:rPr>
              <a:t>mileToKm</a:t>
            </a:r>
            <a:r>
              <a:rPr lang="en-US">
                <a:cs typeface="Calibri"/>
              </a:rPr>
              <a:t> in the next block without having to define it again!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495F4E-D61D-455C-BB2D-471A27E0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9" y="2378547"/>
            <a:ext cx="8816108" cy="12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43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4BE6-55D1-4F54-B591-DC58E8D4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F7E9-8B7F-4147-9E61-4368EF96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Variables actually have a type, which defines the way it is stored.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basic types are: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FC6D37-908C-4466-BB2F-28AAC2F5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895600"/>
            <a:ext cx="10111661" cy="30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78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8536B3-172D-451F-B442-E54C07AB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2857500"/>
            <a:ext cx="9144000" cy="735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Why should we care?</a:t>
            </a:r>
          </a:p>
        </p:txBody>
      </p:sp>
      <p:pic>
        <p:nvPicPr>
          <p:cNvPr id="5" name="Picture 4" title="Confused-looking panda with question ma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13" y="2783610"/>
            <a:ext cx="2926391" cy="3050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3563" y="5833919"/>
            <a:ext cx="362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Image by </a:t>
            </a:r>
            <a:r>
              <a:rPr lang="en-GB" sz="1400" dirty="0" err="1">
                <a:hlinkClick r:id="rId4"/>
              </a:rPr>
              <a:t>Clker</a:t>
            </a:r>
            <a:r>
              <a:rPr lang="en-GB" sz="1400" dirty="0">
                <a:hlinkClick r:id="rId4"/>
              </a:rPr>
              <a:t>-Free-Vector-Images on </a:t>
            </a:r>
            <a:r>
              <a:rPr lang="en-GB" sz="1400" dirty="0" err="1">
                <a:hlinkClick r:id="rId4"/>
              </a:rPr>
              <a:t>Pixabay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6297344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975843-A9D6-4806-BE18-8482D055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650" y="247650"/>
            <a:ext cx="9923172" cy="382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106F8-30F4-4FAE-A7C9-6422FA84E7E4}"/>
              </a:ext>
            </a:extLst>
          </p:cNvPr>
          <p:cNvSpPr txBox="1"/>
          <p:nvPr/>
        </p:nvSpPr>
        <p:spPr>
          <a:xfrm>
            <a:off x="600075" y="4054043"/>
            <a:ext cx="1091406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Important lesson </a:t>
            </a:r>
            <a:r>
              <a:rPr lang="en-US" sz="2400" b="1">
                <a:cs typeface="Calibri"/>
              </a:rPr>
              <a:t>to remember!</a:t>
            </a:r>
          </a:p>
          <a:p>
            <a:r>
              <a:rPr lang="en-US" sz="2400">
                <a:cs typeface="Calibri"/>
              </a:rPr>
              <a:t>We can't do arithmetic operations on variables of different types. Therefore make sure that you are always aware of your variables types!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You can find the type of a variable using </a:t>
            </a:r>
            <a:r>
              <a:rPr lang="en-US" sz="2400" b="1">
                <a:cs typeface="Calibri"/>
              </a:rPr>
              <a:t>type()</a:t>
            </a:r>
            <a:r>
              <a:rPr lang="en-US" sz="2400">
                <a:cs typeface="Calibri"/>
              </a:rPr>
              <a:t>. For example type </a:t>
            </a:r>
            <a:r>
              <a:rPr lang="en-US" sz="2400" b="1">
                <a:cs typeface="Calibri"/>
              </a:rPr>
              <a:t>type(x)</a:t>
            </a:r>
            <a:r>
              <a:rPr lang="en-US" sz="24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29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8AC0-E8EF-4199-BEAC-0317094D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Casting types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01004-5C96-402D-B11C-974720E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Luckily Python offers us a way of converting variables to different types!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Casting – the operation of converting a variable to a different type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4895559-C8FB-46DA-9F48-B2F547A7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6" y="3276080"/>
            <a:ext cx="10080637" cy="145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4DF23-E14E-49DF-9A1A-FD32E06AD357}"/>
              </a:ext>
            </a:extLst>
          </p:cNvPr>
          <p:cNvSpPr txBox="1"/>
          <p:nvPr/>
        </p:nvSpPr>
        <p:spPr>
          <a:xfrm>
            <a:off x="979488" y="4832764"/>
            <a:ext cx="4798956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Similar methods exist for</a:t>
            </a:r>
            <a:r>
              <a:rPr lang="en-US" sz="2800">
                <a:cs typeface="Calibri"/>
              </a:rPr>
              <a:t> other data types: </a:t>
            </a:r>
            <a:r>
              <a:rPr lang="en-US" sz="2800" b="1">
                <a:cs typeface="Calibri"/>
              </a:rPr>
              <a:t>int()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float()</a:t>
            </a:r>
            <a:r>
              <a:rPr lang="en-US" sz="2800">
                <a:cs typeface="Calibri"/>
              </a:rPr>
              <a:t>, </a:t>
            </a:r>
            <a:r>
              <a:rPr lang="en-US" sz="2800" b="1">
                <a:cs typeface="Calibri"/>
              </a:rPr>
              <a:t>str()</a:t>
            </a: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75188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B1EA-BE54-4F51-8A7D-F2F8D3B3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0054FF-8F8D-4DE1-8D81-0495421C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1941211"/>
            <a:ext cx="9264605" cy="1061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43928-4260-475C-ABDE-CF9394BEC899}"/>
              </a:ext>
            </a:extLst>
          </p:cNvPr>
          <p:cNvSpPr txBox="1"/>
          <p:nvPr/>
        </p:nvSpPr>
        <p:spPr>
          <a:xfrm>
            <a:off x="839272" y="3184301"/>
            <a:ext cx="396669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will be the result</a:t>
            </a:r>
            <a:r>
              <a:rPr lang="en-US" sz="2400">
                <a:cs typeface="Calibri"/>
              </a:rPr>
              <a:t>?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1E3E42-7C69-4476-862D-FDDD06FF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2" y="3826409"/>
            <a:ext cx="9204100" cy="3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6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D4FD-95C9-42AC-8975-8D5C812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Arithmetic operations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16CA-0B3B-4625-A588-7F4A2D8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8142" cy="3885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Similar to actual Mathematics.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Order of precedence is the same as in Mathematics.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 can also use parenthesis ()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B0B498-6598-48E3-8CB2-9E8324D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00" y="1497863"/>
            <a:ext cx="5747380" cy="43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57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50A9-B379-49FB-A1BF-4FCA1BBA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Order precedence example</a:t>
            </a:r>
            <a:endParaRPr lang="en-US"/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AB2AB6F-3995-4864-B4CD-E48655B3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92" y="2659075"/>
            <a:ext cx="10430947" cy="1171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C9C4F3-A169-44AE-A833-182D8192A89D}"/>
              </a:ext>
            </a:extLst>
          </p:cNvPr>
          <p:cNvSpPr/>
          <p:nvPr/>
        </p:nvSpPr>
        <p:spPr>
          <a:xfrm>
            <a:off x="744827" y="2655193"/>
            <a:ext cx="1944709" cy="68901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3B7283-859D-4592-8D12-BBC24D85D6BD}"/>
              </a:ext>
            </a:extLst>
          </p:cNvPr>
          <p:cNvSpPr/>
          <p:nvPr/>
        </p:nvSpPr>
        <p:spPr>
          <a:xfrm>
            <a:off x="841418" y="2762517"/>
            <a:ext cx="1279301" cy="47437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40E9-C0DD-4F69-8AB3-B403E3A5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5EA46-7B54-4DC0-8782-F26E59E39D02}"/>
              </a:ext>
            </a:extLst>
          </p:cNvPr>
          <p:cNvSpPr txBox="1"/>
          <p:nvPr/>
        </p:nvSpPr>
        <p:spPr>
          <a:xfrm>
            <a:off x="4469919" y="286730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vs</a:t>
            </a:r>
            <a:endParaRPr lang="en-US" sz="2400">
              <a:cs typeface="Calibri"/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6889FD3-83E0-45B5-A71F-FE3D9BF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1" y="2813482"/>
            <a:ext cx="5136523" cy="6192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EA1701F-FE01-4525-9391-D3FEA0A6C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1" y="2816519"/>
            <a:ext cx="5501424" cy="66687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91352-D9CD-488C-B1E7-A095321A5FEC}"/>
              </a:ext>
            </a:extLst>
          </p:cNvPr>
          <p:cNvSpPr/>
          <p:nvPr/>
        </p:nvSpPr>
        <p:spPr>
          <a:xfrm>
            <a:off x="902023" y="2872339"/>
            <a:ext cx="1024880" cy="46073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4803F-50B4-46A7-B6FA-E4F3E44087AD}"/>
              </a:ext>
            </a:extLst>
          </p:cNvPr>
          <p:cNvSpPr/>
          <p:nvPr/>
        </p:nvSpPr>
        <p:spPr>
          <a:xfrm>
            <a:off x="6585773" y="2889828"/>
            <a:ext cx="992683" cy="47146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98ACE-4DF6-4F83-AD7B-E2F78B0C6BC3}"/>
              </a:ext>
            </a:extLst>
          </p:cNvPr>
          <p:cNvSpPr txBox="1"/>
          <p:nvPr/>
        </p:nvSpPr>
        <p:spPr>
          <a:xfrm>
            <a:off x="305750" y="3489784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13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A9DB1-DBA0-43EF-803A-20886B4F7AD7}"/>
              </a:ext>
            </a:extLst>
          </p:cNvPr>
          <p:cNvSpPr txBox="1"/>
          <p:nvPr/>
        </p:nvSpPr>
        <p:spPr>
          <a:xfrm>
            <a:off x="6584200" y="348978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9975-F278-49C0-A3BA-4C0405D4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operators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CC1FC-8E1F-4BE7-AC63-19C1C2CB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4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I.e. comparison operators</a:t>
            </a:r>
          </a:p>
          <a:p>
            <a:r>
              <a:rPr lang="en-US">
                <a:cs typeface="Calibri"/>
              </a:rPr>
              <a:t>Return Boolean values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(i.e. True or False)</a:t>
            </a:r>
            <a:endParaRPr lang="en-US"/>
          </a:p>
          <a:p>
            <a:r>
              <a:rPr lang="en-US">
                <a:cs typeface="Calibri"/>
              </a:rPr>
              <a:t>Used extensively for conditional statements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BFBDC4-7D93-4A87-B628-659097E4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02" y="1720103"/>
            <a:ext cx="6601609" cy="4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220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E413-CC47-46B4-A2EC-AF69EBF3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Ask!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E900-218D-4401-8083-19CF64DC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The art and science of asking questions is the source of all knowledge.</a:t>
            </a:r>
          </a:p>
          <a:p>
            <a:pPr marL="0" indent="0" algn="r">
              <a:buNone/>
            </a:pPr>
            <a:r>
              <a:rPr lang="en-US" i="1" dirty="0">
                <a:cs typeface="Calibri"/>
              </a:rPr>
              <a:t>- Thomas Berger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 not hesitate to ask!</a:t>
            </a:r>
            <a:endParaRPr lang="en-US" dirty="0"/>
          </a:p>
          <a:p>
            <a:r>
              <a:rPr lang="en-US" dirty="0">
                <a:cs typeface="Calibri"/>
              </a:rPr>
              <a:t>If something is not clear, stop me and ask.</a:t>
            </a:r>
          </a:p>
          <a:p>
            <a:r>
              <a:rPr lang="en-US" dirty="0">
                <a:cs typeface="Calibri"/>
              </a:rPr>
              <a:t>During exercises (you can also ask others).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81378" y="3344769"/>
            <a:ext cx="3437792" cy="2610381"/>
            <a:chOff x="8150469" y="3169278"/>
            <a:chExt cx="3437792" cy="2610381"/>
          </a:xfrm>
        </p:grpSpPr>
        <p:pic>
          <p:nvPicPr>
            <p:cNvPr id="5" name="Picture 4" title="A hand holding question marks facing a hand holding lightbulb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469" y="3169278"/>
              <a:ext cx="3437792" cy="22130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150469" y="5471882"/>
              <a:ext cx="3437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Image by </a:t>
              </a:r>
              <a:r>
                <a:rPr lang="en-GB" sz="1400" dirty="0" err="1">
                  <a:hlinkClick r:id="rId4"/>
                </a:rPr>
                <a:t>mohamed</a:t>
              </a:r>
              <a:r>
                <a:rPr lang="en-GB" sz="1400" dirty="0">
                  <a:hlinkClick r:id="rId4"/>
                </a:rPr>
                <a:t> Hassan from </a:t>
              </a:r>
              <a:r>
                <a:rPr lang="en-GB" sz="1400" dirty="0" err="1">
                  <a:hlinkClick r:id="rId4"/>
                </a:rPr>
                <a:t>Pixabay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33888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7FF9-70AF-4297-8E99-1A85026A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Comparison examples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9FDED3-2033-4937-B1A5-9C4730190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6" b="16084"/>
          <a:stretch/>
        </p:blipFill>
        <p:spPr>
          <a:xfrm>
            <a:off x="885892" y="1764529"/>
            <a:ext cx="9239653" cy="257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2E260-B0B5-41A8-8411-683BBB3AAD03}"/>
              </a:ext>
            </a:extLst>
          </p:cNvPr>
          <p:cNvSpPr txBox="1"/>
          <p:nvPr/>
        </p:nvSpPr>
        <p:spPr>
          <a:xfrm>
            <a:off x="925131" y="4343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0971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5F8A-B53F-4112-9E60-290EE14C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Logical operators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24DD75-DC60-4925-9921-5134285E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9980" y="733421"/>
            <a:ext cx="3731079" cy="1811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71AC5-92FE-4095-B532-5D477A3DCF4F}"/>
              </a:ext>
            </a:extLst>
          </p:cNvPr>
          <p:cNvSpPr txBox="1"/>
          <p:nvPr/>
        </p:nvSpPr>
        <p:spPr>
          <a:xfrm>
            <a:off x="838993" y="1573306"/>
            <a:ext cx="666446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Allows us to extend the conditional logic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Will become essential later on</a:t>
            </a:r>
          </a:p>
        </p:txBody>
      </p:sp>
      <p:pic>
        <p:nvPicPr>
          <p:cNvPr id="12" name="Picture 12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F10D587-E94F-4196-9180-269D5620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286" y="3395382"/>
            <a:ext cx="6363427" cy="19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5458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7434-1B26-47F4-8A42-5F47CBFA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Combining both</a:t>
            </a:r>
            <a:endParaRPr lang="en-US"/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9CDA338-598F-4162-BC30-78414AB5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5156" y="2664172"/>
            <a:ext cx="10192420" cy="185858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52E9FA-7363-4167-B8BF-BB653AFED686}"/>
              </a:ext>
            </a:extLst>
          </p:cNvPr>
          <p:cNvSpPr/>
          <p:nvPr/>
        </p:nvSpPr>
        <p:spPr>
          <a:xfrm>
            <a:off x="1168303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C7670D-0B7F-4A72-A81C-ECF5CFBEB8AB}"/>
              </a:ext>
            </a:extLst>
          </p:cNvPr>
          <p:cNvSpPr/>
          <p:nvPr/>
        </p:nvSpPr>
        <p:spPr>
          <a:xfrm>
            <a:off x="3245475" y="3588911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12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C241-1F99-47F1-A071-F91DC4E8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example</a:t>
            </a:r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719DA3-5E4D-4258-BF76-22AFA2DE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77" y="2156195"/>
            <a:ext cx="9449604" cy="17905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678546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C588F-3E34-47B1-B15C-8C3116D93C2C}"/>
              </a:ext>
            </a:extLst>
          </p:cNvPr>
          <p:cNvSpPr/>
          <p:nvPr/>
        </p:nvSpPr>
        <p:spPr>
          <a:xfrm>
            <a:off x="4179194" y="3009362"/>
            <a:ext cx="1408090" cy="40997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ED7D31"/>
                </a:solidFill>
                <a:cs typeface="Calibri"/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DD740-41C0-4811-A63D-336DCE78867C}"/>
              </a:ext>
            </a:extLst>
          </p:cNvPr>
          <p:cNvSpPr txBox="1"/>
          <p:nvPr/>
        </p:nvSpPr>
        <p:spPr>
          <a:xfrm>
            <a:off x="839271" y="4375595"/>
            <a:ext cx="866748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That wasn't very easy to read was it?</a:t>
            </a:r>
          </a:p>
          <a:p>
            <a:r>
              <a:rPr lang="en-US" sz="2400" dirty="0">
                <a:cs typeface="Calibri"/>
              </a:rPr>
              <a:t>Is there a way we can make it more readable?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364898A7-A13D-499E-8E8F-802203626227}"/>
              </a:ext>
            </a:extLst>
          </p:cNvPr>
          <p:cNvSpPr/>
          <p:nvPr/>
        </p:nvSpPr>
        <p:spPr>
          <a:xfrm>
            <a:off x="1805494" y="3009361"/>
            <a:ext cx="3781790" cy="409979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ED7D31"/>
                </a:solidFill>
                <a:cs typeface="Calibri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76151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F1E8-B060-4C18-B8F9-E1F87EFD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1BCED6-5B02-45EC-8AE0-E7404C9DB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52" y="2234634"/>
            <a:ext cx="9168013" cy="2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9826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5548-F0A4-4823-8A90-649C949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B5C3-B303-43DE-8254-1118BB04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Powerful and flexible in Python</a:t>
            </a:r>
          </a:p>
          <a:p>
            <a:r>
              <a:rPr lang="en-US">
                <a:cs typeface="Calibri"/>
              </a:rPr>
              <a:t>Can be added</a:t>
            </a:r>
          </a:p>
          <a:p>
            <a:r>
              <a:rPr lang="en-US">
                <a:cs typeface="Calibri"/>
              </a:rPr>
              <a:t>Can be multiplied</a:t>
            </a:r>
          </a:p>
          <a:p>
            <a:r>
              <a:rPr lang="en-US">
                <a:cs typeface="Calibri"/>
              </a:rPr>
              <a:t>Can be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373601096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D977-F73F-47AE-B852-E82F445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6379BA-377B-40E5-A7DB-94CEB329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317" y="2024455"/>
            <a:ext cx="9125084" cy="29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336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F4BF-84B8-4321-9251-0632196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5A0E1-E746-4773-BD21-469D7A2959FD}"/>
              </a:ext>
            </a:extLst>
          </p:cNvPr>
          <p:cNvSpPr txBox="1"/>
          <p:nvPr/>
        </p:nvSpPr>
        <p:spPr>
          <a:xfrm>
            <a:off x="738187" y="4380899"/>
            <a:ext cx="1052456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These are called methods and add extra functionality to the String.</a:t>
            </a:r>
          </a:p>
          <a:p>
            <a:r>
              <a:rPr lang="en-US" sz="2800">
                <a:cs typeface="Calibri"/>
              </a:rPr>
              <a:t>If you want to see more methods that can be applied to a string simply type in </a:t>
            </a:r>
            <a:r>
              <a:rPr lang="en-US" sz="2800" b="1" err="1">
                <a:cs typeface="Calibri"/>
              </a:rPr>
              <a:t>dir</a:t>
            </a:r>
            <a:r>
              <a:rPr lang="en-US" sz="2800" b="1">
                <a:cs typeface="Calibri"/>
              </a:rPr>
              <a:t>('str')</a:t>
            </a: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3373E3C-3C0D-4109-84CB-8BC7C615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4" y="1788130"/>
            <a:ext cx="7851819" cy="2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162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BC95-FA8D-4712-ABA2-B995FA31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Mixing up strings and numbers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45F352-5206-4CD1-A826-C9C5A0BA8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538" y="3460650"/>
            <a:ext cx="9215773" cy="1478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2D362-C4B5-4DDB-9D2D-27A4BF7A8AF7}"/>
              </a:ext>
            </a:extLst>
          </p:cNvPr>
          <p:cNvSpPr txBox="1"/>
          <p:nvPr/>
        </p:nvSpPr>
        <p:spPr>
          <a:xfrm>
            <a:off x="839272" y="1692498"/>
            <a:ext cx="9890974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Often we would need to mix up numbers and strings.</a:t>
            </a:r>
          </a:p>
          <a:p>
            <a:r>
              <a:rPr lang="en-US" sz="2800">
                <a:cs typeface="Calibri"/>
              </a:rPr>
              <a:t>It is best to keep numbers as numbers (i.e. int or float)</a:t>
            </a:r>
          </a:p>
          <a:p>
            <a:r>
              <a:rPr lang="en-US" sz="2800">
                <a:cs typeface="Calibri"/>
              </a:rPr>
              <a:t>and cast them to strings whenever we need them as a string.</a:t>
            </a:r>
          </a:p>
        </p:txBody>
      </p:sp>
    </p:spTree>
    <p:extLst>
      <p:ext uri="{BB962C8B-B14F-4D97-AF65-F5344CB8AC3E}">
        <p14:creationId xmlns:p14="http://schemas.microsoft.com/office/powerpoint/2010/main" val="370760125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3A85-66FE-47E8-AD2E-7070AF02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Multiline strings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9D0A9F-ABC2-430C-B09F-9F5BAE6D5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257" y="2240713"/>
            <a:ext cx="8414331" cy="34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9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43DC-BB36-4D57-A440-D89C0676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Now let me ask something..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7497-D44A-4C88-9F25-0F5FCED9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Why do you want to learn Python/programming?</a:t>
            </a:r>
          </a:p>
          <a:p>
            <a:r>
              <a:rPr lang="en-US">
                <a:cs typeface="Calibri"/>
              </a:rPr>
              <a:t>What would you use Python for?</a:t>
            </a:r>
          </a:p>
        </p:txBody>
      </p:sp>
    </p:spTree>
    <p:extLst>
      <p:ext uri="{BB962C8B-B14F-4D97-AF65-F5344CB8AC3E}">
        <p14:creationId xmlns:p14="http://schemas.microsoft.com/office/powerpoint/2010/main" val="17358287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BA2E-C975-4D4D-BE2F-1219C352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DE73-10AD-4C69-BCD3-F643685F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When writing scripts, your outcomes aren't printed on the terminal.</a:t>
            </a:r>
          </a:p>
          <a:p>
            <a:r>
              <a:rPr lang="en-US">
                <a:cs typeface="Calibri"/>
              </a:rPr>
              <a:t>Thus, you must print them yourself with the print() function.</a:t>
            </a:r>
          </a:p>
          <a:p>
            <a:r>
              <a:rPr lang="en-US">
                <a:cs typeface="Calibri"/>
              </a:rPr>
              <a:t>Beware to not mix up the different type of variables!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D36907-2C05-4DE7-B781-33D5A8F8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4" y="3501517"/>
            <a:ext cx="8646015" cy="23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588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BB21-60A1-4F16-B70D-5FC5B8CC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Quick quiz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39A32B-6317-4A77-A8B8-D1A3A430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644" y="2399283"/>
            <a:ext cx="9685583" cy="1433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5C59-3C03-4E3E-B7FD-C6A168AD132E}"/>
              </a:ext>
            </a:extLst>
          </p:cNvPr>
          <p:cNvSpPr txBox="1"/>
          <p:nvPr/>
        </p:nvSpPr>
        <p:spPr>
          <a:xfrm>
            <a:off x="839271" y="1746160"/>
            <a:ext cx="97407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Do you see anything</a:t>
            </a:r>
            <a:r>
              <a:rPr lang="en-US" sz="2800">
                <a:cs typeface="Calibri"/>
              </a:rPr>
              <a:t> wrong with this block?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E127028-16E4-498B-9117-83841052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1" y="3857133"/>
            <a:ext cx="6767847" cy="20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E3E7-7A16-44BD-8934-4FBDCAF7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Another more generic way to fix it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B60D3AE-100F-4082-B25B-6FE00B56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822" y="1865214"/>
            <a:ext cx="8973623" cy="1631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13323-D601-4E4F-B2E9-EB4649FF695D}"/>
              </a:ext>
            </a:extLst>
          </p:cNvPr>
          <p:cNvSpPr txBox="1"/>
          <p:nvPr/>
        </p:nvSpPr>
        <p:spPr>
          <a:xfrm>
            <a:off x="839272" y="3817512"/>
            <a:ext cx="931142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If we comma separate statements in a print function we can have different variables printing</a:t>
            </a:r>
            <a:r>
              <a:rPr lang="en-US" sz="280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2085480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44" y="2193154"/>
            <a:ext cx="8671347" cy="272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FF460-525B-4E42-A52D-62F01E2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Placeholders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9FBC-3FD6-4547-B9D3-56BB691DA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way to interleave numbers is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Elegant </a:t>
            </a:r>
            <a:r>
              <a:rPr lang="en-US">
                <a:cs typeface="Calibri"/>
              </a:rPr>
              <a:t>and easy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more in your notes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828100-CEE5-4297-B008-48C9C2BDC42C}"/>
              </a:ext>
            </a:extLst>
          </p:cNvPr>
          <p:cNvSpPr/>
          <p:nvPr/>
        </p:nvSpPr>
        <p:spPr>
          <a:xfrm>
            <a:off x="7280032" y="3954355"/>
            <a:ext cx="524538" cy="348057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505701-6CFD-40F4-93EC-19EEC0F7429E}"/>
              </a:ext>
            </a:extLst>
          </p:cNvPr>
          <p:cNvSpPr/>
          <p:nvPr/>
        </p:nvSpPr>
        <p:spPr>
          <a:xfrm>
            <a:off x="9143999" y="3954355"/>
            <a:ext cx="211015" cy="353876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D61ECC-4637-47D1-B0E0-D6F8C5515FEB}"/>
              </a:ext>
            </a:extLst>
          </p:cNvPr>
          <p:cNvCxnSpPr/>
          <p:nvPr/>
        </p:nvCxnSpPr>
        <p:spPr>
          <a:xfrm flipH="1">
            <a:off x="7804570" y="3917702"/>
            <a:ext cx="1207625" cy="36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123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56CF-0EC1-4B18-B18E-587B3EE4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Commenting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27879-D091-413E-8D37-A8650E6B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Useful when your code needs further explanation. Either for your future self and anybody else.</a:t>
            </a:r>
          </a:p>
          <a:p>
            <a:r>
              <a:rPr lang="en-US">
                <a:cs typeface="Calibri"/>
              </a:rPr>
              <a:t>Useful when you want to remove the code from execution but not permanently</a:t>
            </a:r>
            <a:endParaRPr lang="en-US" err="1"/>
          </a:p>
          <a:p>
            <a:r>
              <a:rPr lang="en-US"/>
              <a:t>Comments in Python are done with #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2D364C-76FC-4FE0-BC59-3CDCB78B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19" y="4425758"/>
            <a:ext cx="10075611" cy="8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7308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CC34-DB93-40EC-AFF7-1BEDF50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Exercise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2B7A-A214-42D9-A25F-E82665C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Simple and fun exercises</a:t>
            </a:r>
            <a:r>
              <a:rPr lang="en-US">
                <a:cs typeface="Calibri"/>
              </a:rPr>
              <a:t>.(notebooks 0 and 1)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20-minute break afterwards.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Failure is progress!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Ask us anything. Ask among yourselves as well.</a:t>
            </a:r>
            <a:endParaRPr lang="en-US" dirty="0"/>
          </a:p>
        </p:txBody>
      </p:sp>
      <p:pic>
        <p:nvPicPr>
          <p:cNvPr id="4" name="Picture 4" descr="Photo of a boy grinning in front of a computer screen" title="Got a new error - progress meme">
            <a:extLst>
              <a:ext uri="{FF2B5EF4-FFF2-40B4-BE49-F238E27FC236}">
                <a16:creationId xmlns:a16="http://schemas.microsoft.com/office/drawing/2014/main" id="{FA878AA3-C13B-4126-8BC3-B1306633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57" y="1560946"/>
            <a:ext cx="3782290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930D-2B8C-4BE3-889D-A0995CD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Failure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2B00-5B01-4828-87D2-F66467E4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Coding is all about trial and error.</a:t>
            </a:r>
          </a:p>
          <a:p>
            <a:r>
              <a:rPr lang="en-US">
                <a:cs typeface="Calibri"/>
              </a:rPr>
              <a:t>Don't be afraid of it.</a:t>
            </a:r>
          </a:p>
          <a:p>
            <a:r>
              <a:rPr lang="en-US">
                <a:cs typeface="Calibri"/>
              </a:rPr>
              <a:t>Error messages aren't scary, they are useful.</a:t>
            </a:r>
          </a:p>
        </p:txBody>
      </p:sp>
    </p:spTree>
    <p:extLst>
      <p:ext uri="{BB962C8B-B14F-4D97-AF65-F5344CB8AC3E}">
        <p14:creationId xmlns:p14="http://schemas.microsoft.com/office/powerpoint/2010/main" val="25060507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nake&#10;&#10;Description generated with very high confidence" title="African rock python drawing">
            <a:extLst>
              <a:ext uri="{FF2B5EF4-FFF2-40B4-BE49-F238E27FC236}">
                <a16:creationId xmlns:a16="http://schemas.microsoft.com/office/drawing/2014/main" id="{2146CE27-ABFD-45E4-BAB7-7239A1B59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218" y="1036777"/>
            <a:ext cx="10515600" cy="4294198"/>
          </a:xfrm>
          <a:prstGeom prst="rect">
            <a:avLst/>
          </a:prstGeom>
        </p:spPr>
      </p:pic>
      <p:sp>
        <p:nvSpPr>
          <p:cNvPr id="7" name="&quot;Not Allowed&quot; Symbol 6" title="No entry sign">
            <a:extLst>
              <a:ext uri="{FF2B5EF4-FFF2-40B4-BE49-F238E27FC236}">
                <a16:creationId xmlns:a16="http://schemas.microsoft.com/office/drawing/2014/main" id="{7865AF16-6B28-40AB-8AA8-2DEF0A81E421}"/>
              </a:ext>
            </a:extLst>
          </p:cNvPr>
          <p:cNvSpPr/>
          <p:nvPr/>
        </p:nvSpPr>
        <p:spPr>
          <a:xfrm>
            <a:off x="3103417" y="734291"/>
            <a:ext cx="4904509" cy="4904508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4071" y="5249511"/>
            <a:ext cx="460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hlinkClick r:id="rId4"/>
              </a:rPr>
              <a:t>Python </a:t>
            </a:r>
            <a:r>
              <a:rPr lang="en-GB" sz="1400" dirty="0" err="1">
                <a:hlinkClick r:id="rId4"/>
              </a:rPr>
              <a:t>natalensis</a:t>
            </a:r>
            <a:r>
              <a:rPr lang="en-GB" sz="1400" dirty="0">
                <a:hlinkClick r:id="rId4"/>
              </a:rPr>
              <a:t> by A. Smith</a:t>
            </a:r>
            <a:r>
              <a:rPr lang="en-GB" sz="1400" dirty="0"/>
              <a:t> on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950367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5043-C5BE-4075-A0E2-A778181B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0C176-D153-4637-A4E1-C87B7A7D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4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Started by Guido Van Rossum as a hobby</a:t>
            </a:r>
            <a:endParaRPr lang="en-US" dirty="0"/>
          </a:p>
          <a:p>
            <a:r>
              <a:rPr lang="en-US" dirty="0">
                <a:cs typeface="Calibri"/>
              </a:rPr>
              <a:t>Now widely spread</a:t>
            </a:r>
          </a:p>
          <a:p>
            <a:r>
              <a:rPr lang="en-US" dirty="0">
                <a:cs typeface="Calibri"/>
              </a:rPr>
              <a:t>Open Source! Free!</a:t>
            </a:r>
          </a:p>
          <a:p>
            <a:r>
              <a:rPr lang="en-US" dirty="0">
                <a:cs typeface="Calibri"/>
              </a:rPr>
              <a:t>Versatile</a:t>
            </a:r>
          </a:p>
        </p:txBody>
      </p:sp>
      <p:pic>
        <p:nvPicPr>
          <p:cNvPr id="5" name="Picture 4" title="Photograph of Guido Van Rossum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0643" y="0"/>
            <a:ext cx="2081357" cy="1988488"/>
          </a:xfrm>
          <a:prstGeom prst="rect">
            <a:avLst/>
          </a:prstGeom>
        </p:spPr>
      </p:pic>
      <p:pic>
        <p:nvPicPr>
          <p:cNvPr id="6" name="Picture 6" title="Graphic showing most popular coding languages of 2016">
            <a:extLst>
              <a:ext uri="{FF2B5EF4-FFF2-40B4-BE49-F238E27FC236}">
                <a16:creationId xmlns:a16="http://schemas.microsoft.com/office/drawing/2014/main" id="{5234584C-946B-4214-A9AD-49ABC492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49" y="1419277"/>
            <a:ext cx="6882594" cy="5164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345" y="1988488"/>
            <a:ext cx="1588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Guido Van Rossum by </a:t>
            </a:r>
            <a:r>
              <a:rPr lang="en-GB" sz="1400" dirty="0">
                <a:hlinkClick r:id="rId5"/>
              </a:rPr>
              <a:t>Doc </a:t>
            </a:r>
            <a:r>
              <a:rPr lang="en-GB" sz="1400" dirty="0" err="1">
                <a:hlinkClick r:id="rId5"/>
              </a:rPr>
              <a:t>Searls</a:t>
            </a:r>
            <a:r>
              <a:rPr lang="en-GB" sz="1400" dirty="0">
                <a:hlinkClick r:id="rId5"/>
              </a:rPr>
              <a:t> on Flickr</a:t>
            </a:r>
            <a:r>
              <a:rPr lang="en-GB" sz="1400" dirty="0"/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385627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8572-4936-4C66-A399-23635727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1FB7-B4BF-41B7-8109-FD99C678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Developed a large and active scientific computing and data analysis community</a:t>
            </a:r>
            <a:endParaRPr lang="en-US"/>
          </a:p>
          <a:p>
            <a:r>
              <a:rPr lang="en-US">
                <a:cs typeface="Calibri"/>
              </a:rPr>
              <a:t>Now one of the most important languages for</a:t>
            </a:r>
          </a:p>
          <a:p>
            <a:pPr lvl="1"/>
            <a:r>
              <a:rPr lang="en-US">
                <a:cs typeface="Calibri"/>
              </a:rPr>
              <a:t>Data science</a:t>
            </a:r>
          </a:p>
          <a:p>
            <a:pPr lvl="1"/>
            <a:r>
              <a:rPr lang="en-US">
                <a:cs typeface="Calibri"/>
              </a:rPr>
              <a:t>Machine learning</a:t>
            </a:r>
          </a:p>
          <a:p>
            <a:pPr lvl="1"/>
            <a:r>
              <a:rPr lang="en-US">
                <a:cs typeface="Calibri"/>
              </a:rPr>
              <a:t>General software development</a:t>
            </a:r>
          </a:p>
          <a:p>
            <a:r>
              <a:rPr lang="en-US">
                <a:cs typeface="Calibri"/>
              </a:rPr>
              <a:t>Packages: NumPy, pandas, matplotlib, SciPy, </a:t>
            </a:r>
            <a:r>
              <a:rPr lang="en-US" err="1">
                <a:cs typeface="Calibri"/>
              </a:rPr>
              <a:t>scikit</a:t>
            </a:r>
            <a:r>
              <a:rPr lang="en-US">
                <a:cs typeface="Calibri"/>
              </a:rPr>
              <a:t>-learn, </a:t>
            </a:r>
            <a:r>
              <a:rPr lang="en-US" err="1">
                <a:cs typeface="Calibri"/>
              </a:rPr>
              <a:t>statsmodels</a:t>
            </a:r>
          </a:p>
          <a:p>
            <a:pPr lvl="1"/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67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2030</Words>
  <Application>Microsoft Office PowerPoint</Application>
  <PresentationFormat>Widescreen</PresentationFormat>
  <Paragraphs>364</Paragraphs>
  <Slides>55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Introduction to</vt:lpstr>
      <vt:lpstr>Administration</vt:lpstr>
      <vt:lpstr>Structure</vt:lpstr>
      <vt:lpstr>Ask!</vt:lpstr>
      <vt:lpstr>Now let me ask something..</vt:lpstr>
      <vt:lpstr>Failure</vt:lpstr>
      <vt:lpstr>Presentazione standard di PowerPoint</vt:lpstr>
      <vt:lpstr>History</vt:lpstr>
      <vt:lpstr>Python today</vt:lpstr>
      <vt:lpstr>2 Modes</vt:lpstr>
      <vt:lpstr>Time for a demo..</vt:lpstr>
      <vt:lpstr>Noteable (Jupyter notebooks)</vt:lpstr>
      <vt:lpstr>1. Start Noteable</vt:lpstr>
      <vt:lpstr>Presentazione standard di PowerPoint</vt:lpstr>
      <vt:lpstr>2. Clone GitRepo(recommended)</vt:lpstr>
      <vt:lpstr>3. Starting a notebook</vt:lpstr>
      <vt:lpstr>4. Toolbar</vt:lpstr>
      <vt:lpstr>5. Download files</vt:lpstr>
      <vt:lpstr>6. Kernel/Restart &amp; Clear output </vt:lpstr>
      <vt:lpstr>7. Edit/Delete Cell </vt:lpstr>
      <vt:lpstr>8. File/ Close &amp; Halt</vt:lpstr>
      <vt:lpstr>9. Create a folder                            10.Rename</vt:lpstr>
      <vt:lpstr>11. Upload files</vt:lpstr>
      <vt:lpstr>Running blocks</vt:lpstr>
      <vt:lpstr>Other operations</vt:lpstr>
      <vt:lpstr>Let us start</vt:lpstr>
      <vt:lpstr>Agenda</vt:lpstr>
      <vt:lpstr>Python as a calculator</vt:lpstr>
      <vt:lpstr>Variables</vt:lpstr>
      <vt:lpstr>Presentazione standard di PowerPoint</vt:lpstr>
      <vt:lpstr>Types</vt:lpstr>
      <vt:lpstr>Presentazione standard di PowerPoint</vt:lpstr>
      <vt:lpstr>Presentazione standard di PowerPoint</vt:lpstr>
      <vt:lpstr>Casting types</vt:lpstr>
      <vt:lpstr>Quick quiz</vt:lpstr>
      <vt:lpstr>Arithmetic operations</vt:lpstr>
      <vt:lpstr>Order precedence example</vt:lpstr>
      <vt:lpstr>Quick quiz</vt:lpstr>
      <vt:lpstr>Comparison operators</vt:lpstr>
      <vt:lpstr>Comparison examples</vt:lpstr>
      <vt:lpstr>Logical operators</vt:lpstr>
      <vt:lpstr>Combining both</vt:lpstr>
      <vt:lpstr>Another example</vt:lpstr>
      <vt:lpstr>Presentazione standard di PowerPoint</vt:lpstr>
      <vt:lpstr>Strings</vt:lpstr>
      <vt:lpstr>Strings</vt:lpstr>
      <vt:lpstr>Strings</vt:lpstr>
      <vt:lpstr>Mixing up strings and numbers</vt:lpstr>
      <vt:lpstr>Multiline strings</vt:lpstr>
      <vt:lpstr>Printing</vt:lpstr>
      <vt:lpstr>Quick quiz</vt:lpstr>
      <vt:lpstr>Another more generic way to fix it</vt:lpstr>
      <vt:lpstr>Placeholders</vt:lpstr>
      <vt:lpstr>Commenting</vt:lpstr>
      <vt:lpstr>Exercise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2023-04-27T20:11:52Z</dcterms:modified>
</cp:coreProperties>
</file>